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19" d="100"/>
          <a:sy n="119" d="100"/>
        </p:scale>
        <p:origin x="1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C6DE6-F05D-49A6-AF45-84B5D9956151}" type="datetimeFigureOut">
              <a:rPr lang="fr-FR" smtClean="0"/>
              <a:t>09/10/2026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0165C5-C480-4DBB-BD61-A6C49AD3C7BE}" type="slidenum">
              <a:rPr lang="fr-FR" smtClean="0"/>
              <a:t>‹N°›</a:t>
            </a:fld>
            <a:endParaRPr lang="fr-FR"/>
          </a:p>
        </p:txBody>
      </p:sp>
    </p:spTree>
    <p:extLst>
      <p:ext uri="{BB962C8B-B14F-4D97-AF65-F5344CB8AC3E}">
        <p14:creationId xmlns:p14="http://schemas.microsoft.com/office/powerpoint/2010/main" val="1425424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40165C5-C480-4DBB-BD61-A6C49AD3C7BE}" type="slidenum">
              <a:rPr lang="fr-FR" smtClean="0"/>
              <a:t>8</a:t>
            </a:fld>
            <a:endParaRPr lang="fr-FR"/>
          </a:p>
        </p:txBody>
      </p:sp>
    </p:spTree>
    <p:extLst>
      <p:ext uri="{BB962C8B-B14F-4D97-AF65-F5344CB8AC3E}">
        <p14:creationId xmlns:p14="http://schemas.microsoft.com/office/powerpoint/2010/main" val="953185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40165C5-C480-4DBB-BD61-A6C49AD3C7BE}" type="slidenum">
              <a:rPr lang="fr-FR" smtClean="0"/>
              <a:t>10</a:t>
            </a:fld>
            <a:endParaRPr lang="fr-FR"/>
          </a:p>
        </p:txBody>
      </p:sp>
    </p:spTree>
    <p:extLst>
      <p:ext uri="{BB962C8B-B14F-4D97-AF65-F5344CB8AC3E}">
        <p14:creationId xmlns:p14="http://schemas.microsoft.com/office/powerpoint/2010/main" val="1690320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9930A2-1779-E7AB-7781-9A15DE2A876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2261BCF-ED29-BF34-B32D-5F6D2DC4EF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A4B57BA-1CE3-EABC-9012-297C19F720C4}"/>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D892C758-45F9-81DD-1293-83BFC6A41FD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BF7C85B-7D70-CB6D-EDB4-D172DE603A8D}"/>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2645275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1E4092-F7A8-0BEA-8197-AD9DC942783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68F49E6-B169-F013-BC11-99AAC8CF2D6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12606C-6205-687A-4E2E-4D6B18D6EF41}"/>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F43776A8-6C73-45C6-2FAD-805FD6259D2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8D98393-FB3C-E6F5-7CDF-F1AAE1186B9C}"/>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392199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BF2FAC-A9E0-54D6-DD37-F91FF8EB7C8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A172EAA-7B34-BE39-D461-A86E3B0CA5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40947F6-3D97-D8CE-19DD-CE8CB1E0104E}"/>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0ACB069E-C88E-7E7C-565C-97E6408B1A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77AC30-85F0-CC00-C518-2A03FB10304D}"/>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2375412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BB04F6-B30F-7326-B065-6BEB18CB4B8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B75BB38-1F3F-46D2-8F7E-6C7C31EC6FD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0F922D9-C6B7-B687-05A7-254DD57931C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7A79732-1501-F174-B4E4-586FF4EE7794}"/>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6" name="Espace réservé du pied de page 5">
            <a:extLst>
              <a:ext uri="{FF2B5EF4-FFF2-40B4-BE49-F238E27FC236}">
                <a16:creationId xmlns:a16="http://schemas.microsoft.com/office/drawing/2014/main" id="{F0B82572-82BF-A1DF-DDD4-EEABADC1936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C54BC98-6833-C3BA-E870-EEDF9DE5A9F9}"/>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2815443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ACD93C-8713-4E20-2DAD-532B6E3AFEB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690DCBD-8B43-98EA-F5D8-68DAE14CB3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DCA9CE0-5A09-8F9A-7F04-281292DCE93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74D18BA-DBE8-6802-2D6C-F444D8D504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99D2F45-D25D-AFFE-425B-3A0E50FC30F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F9B7B37-5B94-4FAE-739E-406AB3526A11}"/>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8" name="Espace réservé du pied de page 7">
            <a:extLst>
              <a:ext uri="{FF2B5EF4-FFF2-40B4-BE49-F238E27FC236}">
                <a16:creationId xmlns:a16="http://schemas.microsoft.com/office/drawing/2014/main" id="{ABBFF650-3650-DDB7-9C87-9BB979E921D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B2DF9C8-AAB5-695E-29C3-12BC5FBD8A27}"/>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3391889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438D80-0373-7E98-8AF8-47FD21B7110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F75AA42-DFE8-2E87-558E-8E72814AA002}"/>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4" name="Espace réservé du pied de page 3">
            <a:extLst>
              <a:ext uri="{FF2B5EF4-FFF2-40B4-BE49-F238E27FC236}">
                <a16:creationId xmlns:a16="http://schemas.microsoft.com/office/drawing/2014/main" id="{09FDFA19-33C1-AA58-7978-0519527AC8D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7E02012-8107-481C-4568-E0780D441BC3}"/>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1622161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2735D67-47E5-CDAA-B385-9B6CA348400E}"/>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3" name="Espace réservé du pied de page 2">
            <a:extLst>
              <a:ext uri="{FF2B5EF4-FFF2-40B4-BE49-F238E27FC236}">
                <a16:creationId xmlns:a16="http://schemas.microsoft.com/office/drawing/2014/main" id="{970DC518-BA66-3C50-9502-F04D67AEF57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CAF9B05-CEF1-2A5E-836E-CB81A0D03526}"/>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2428878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3EBDED-B061-ECAD-8F28-5B6527A59AA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593194C-97A6-3443-34B6-30A26A1267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35A838C-C244-6A0E-CE43-EF0AF7CBC9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B5113FE-5A1A-F6B8-FF62-90962783209C}"/>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6" name="Espace réservé du pied de page 5">
            <a:extLst>
              <a:ext uri="{FF2B5EF4-FFF2-40B4-BE49-F238E27FC236}">
                <a16:creationId xmlns:a16="http://schemas.microsoft.com/office/drawing/2014/main" id="{92198D6B-94B9-F446-C49A-1DC155F0888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FEECBDE-5D75-B3CA-4EDF-05E034101B9E}"/>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3141065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EB5727-15CA-61C0-3A09-75AC66DF5CB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A066FF2-19DF-3967-C667-A2FD505197EC}"/>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C064749-5FE2-E910-61BA-3B6B5D7848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C11112A-090F-08A3-90BF-59803DC7996F}"/>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6" name="Espace réservé du pied de page 5">
            <a:extLst>
              <a:ext uri="{FF2B5EF4-FFF2-40B4-BE49-F238E27FC236}">
                <a16:creationId xmlns:a16="http://schemas.microsoft.com/office/drawing/2014/main" id="{44291AAE-A20F-62D4-8BA8-B903C0FE192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C185CAE-2BA9-523A-7158-7CF2A018FD60}"/>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2598563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2D5D43-5700-B1F7-1761-51D8D82E52F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635CBBD-DA72-AC54-39D3-16F0B4CD607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D9ADD54-D9BC-2AEA-AAC7-68983886BC3B}"/>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97905E4F-A13C-4B86-E3B1-8A7969627F9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6C57F86-FCB8-1041-191A-0BDDA0ED0F67}"/>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1206554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4E11CE1-F17A-0145-77B4-49CABBE82E7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4447158-7F37-00E8-943B-E3B9A1119A6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739EB1-295D-0D07-40DB-4C4F05FD05C3}"/>
              </a:ext>
            </a:extLst>
          </p:cNvPr>
          <p:cNvSpPr>
            <a:spLocks noGrp="1"/>
          </p:cNvSpPr>
          <p:nvPr>
            <p:ph type="dt" sz="half" idx="10"/>
          </p:nvPr>
        </p:nvSpPr>
        <p:spPr/>
        <p:txBody>
          <a:bodyPr/>
          <a:lstStyle/>
          <a:p>
            <a:fld id="{4655DDDD-F5B5-45AF-ADE2-FA0AE422258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26681C70-C2DC-C58F-8115-5AE2777B6FB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6DE6626-EBB0-8E69-9CAC-67B202A73D08}"/>
              </a:ext>
            </a:extLst>
          </p:cNvPr>
          <p:cNvSpPr>
            <a:spLocks noGrp="1"/>
          </p:cNvSpPr>
          <p:nvPr>
            <p:ph type="sldNum" sz="quarter" idx="12"/>
          </p:nvPr>
        </p:nvSpPr>
        <p:spPr/>
        <p:txBody>
          <a:bodyPr/>
          <a:lstStyle/>
          <a:p>
            <a:fld id="{BD208B52-7C07-4116-9A6A-93711CFEBE50}" type="slidenum">
              <a:rPr lang="fr-FR" smtClean="0"/>
              <a:t>‹N°›</a:t>
            </a:fld>
            <a:endParaRPr lang="fr-FR"/>
          </a:p>
        </p:txBody>
      </p:sp>
    </p:spTree>
    <p:extLst>
      <p:ext uri="{BB962C8B-B14F-4D97-AF65-F5344CB8AC3E}">
        <p14:creationId xmlns:p14="http://schemas.microsoft.com/office/powerpoint/2010/main" val="3784051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81D4B1F-A9DC-8F0D-27F8-2B7096F2B9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F3BB427-7F8E-A5D1-D8A2-21E2F74505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5165D1D-5B93-A13F-F96F-F5FFEC57FF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55DDDD-F5B5-45AF-ADE2-FA0AE422258B}" type="datetimeFigureOut">
              <a:rPr lang="fr-FR" smtClean="0"/>
              <a:t>09/10/2026</a:t>
            </a:fld>
            <a:endParaRPr lang="fr-FR"/>
          </a:p>
        </p:txBody>
      </p:sp>
      <p:sp>
        <p:nvSpPr>
          <p:cNvPr id="5" name="Espace réservé du pied de page 4">
            <a:extLst>
              <a:ext uri="{FF2B5EF4-FFF2-40B4-BE49-F238E27FC236}">
                <a16:creationId xmlns:a16="http://schemas.microsoft.com/office/drawing/2014/main" id="{E0963965-DE8A-7DBA-9F19-B430299CB1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279894E-81B6-8831-7B58-D5B58FBF9E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208B52-7C07-4116-9A6A-93711CFEBE50}" type="slidenum">
              <a:rPr lang="fr-FR" smtClean="0"/>
              <a:t>‹N°›</a:t>
            </a:fld>
            <a:endParaRPr lang="fr-FR"/>
          </a:p>
        </p:txBody>
      </p:sp>
    </p:spTree>
    <p:extLst>
      <p:ext uri="{BB962C8B-B14F-4D97-AF65-F5344CB8AC3E}">
        <p14:creationId xmlns:p14="http://schemas.microsoft.com/office/powerpoint/2010/main" val="1100508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E10ED0E-C65F-430F-2E1A-3A6067DB15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8442" y="176702"/>
            <a:ext cx="7519073" cy="6504595"/>
          </a:xfrm>
          <a:prstGeom prst="rect">
            <a:avLst/>
          </a:prstGeom>
        </p:spPr>
      </p:pic>
      <p:pic>
        <p:nvPicPr>
          <p:cNvPr id="7" name="Image 6">
            <a:extLst>
              <a:ext uri="{FF2B5EF4-FFF2-40B4-BE49-F238E27FC236}">
                <a16:creationId xmlns:a16="http://schemas.microsoft.com/office/drawing/2014/main" id="{6DD9281C-71A7-90FF-713C-64492D4BA1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011" y="176702"/>
            <a:ext cx="1363579" cy="1217908"/>
          </a:xfrm>
          <a:prstGeom prst="rect">
            <a:avLst/>
          </a:prstGeom>
        </p:spPr>
      </p:pic>
      <p:sp>
        <p:nvSpPr>
          <p:cNvPr id="8" name="ZoneTexte 7">
            <a:extLst>
              <a:ext uri="{FF2B5EF4-FFF2-40B4-BE49-F238E27FC236}">
                <a16:creationId xmlns:a16="http://schemas.microsoft.com/office/drawing/2014/main" id="{12BBB1A8-326E-6E17-3CC2-8C2882B5F178}"/>
              </a:ext>
            </a:extLst>
          </p:cNvPr>
          <p:cNvSpPr txBox="1"/>
          <p:nvPr/>
        </p:nvSpPr>
        <p:spPr>
          <a:xfrm>
            <a:off x="1151685" y="6306160"/>
            <a:ext cx="2791326" cy="246221"/>
          </a:xfrm>
          <a:prstGeom prst="rect">
            <a:avLst/>
          </a:prstGeom>
          <a:noFill/>
        </p:spPr>
        <p:txBody>
          <a:bodyPr wrap="square" rtlCol="0">
            <a:spAutoFit/>
          </a:bodyPr>
          <a:lstStyle/>
          <a:p>
            <a:r>
              <a:rPr lang="fr-FR" sz="1000" dirty="0">
                <a:latin typeface="Georgia" panose="02040502050405020303" pitchFamily="18" charset="0"/>
              </a:rPr>
              <a:t>Sortie du 06 octobre 2026 </a:t>
            </a:r>
          </a:p>
        </p:txBody>
      </p:sp>
      <p:sp>
        <p:nvSpPr>
          <p:cNvPr id="9" name="ZoneTexte 8">
            <a:extLst>
              <a:ext uri="{FF2B5EF4-FFF2-40B4-BE49-F238E27FC236}">
                <a16:creationId xmlns:a16="http://schemas.microsoft.com/office/drawing/2014/main" id="{7F0664EC-D090-3492-5B37-0A205D2759F3}"/>
              </a:ext>
            </a:extLst>
          </p:cNvPr>
          <p:cNvSpPr txBox="1"/>
          <p:nvPr/>
        </p:nvSpPr>
        <p:spPr>
          <a:xfrm>
            <a:off x="341557" y="3296387"/>
            <a:ext cx="3737811" cy="769441"/>
          </a:xfrm>
          <a:prstGeom prst="rect">
            <a:avLst/>
          </a:prstGeom>
          <a:noFill/>
        </p:spPr>
        <p:txBody>
          <a:bodyPr wrap="square" rtlCol="0">
            <a:spAutoFit/>
          </a:bodyPr>
          <a:lstStyle/>
          <a:p>
            <a:r>
              <a:rPr lang="fr-FR" sz="1400" dirty="0">
                <a:latin typeface="Georgia" panose="02040502050405020303" pitchFamily="18" charset="0"/>
              </a:rPr>
              <a:t>Maison de l’Homme et de la Forêt à Jupilles</a:t>
            </a:r>
          </a:p>
          <a:p>
            <a:endParaRPr lang="fr-FR" sz="1400" dirty="0">
              <a:latin typeface="Georgia" panose="02040502050405020303" pitchFamily="18" charset="0"/>
            </a:endParaRPr>
          </a:p>
          <a:p>
            <a:r>
              <a:rPr lang="fr-FR" sz="1600" dirty="0">
                <a:latin typeface="Georgia" panose="02040502050405020303" pitchFamily="18" charset="0"/>
              </a:rPr>
              <a:t>Forêt de Bercé</a:t>
            </a:r>
          </a:p>
        </p:txBody>
      </p:sp>
    </p:spTree>
    <p:extLst>
      <p:ext uri="{BB962C8B-B14F-4D97-AF65-F5344CB8AC3E}">
        <p14:creationId xmlns:p14="http://schemas.microsoft.com/office/powerpoint/2010/main" val="18363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B6F0EAF-D62D-B276-2B26-0B1B3945C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6324" y="681789"/>
            <a:ext cx="7584683" cy="5686926"/>
          </a:xfrm>
          <a:prstGeom prst="rect">
            <a:avLst/>
          </a:prstGeom>
        </p:spPr>
      </p:pic>
      <p:sp>
        <p:nvSpPr>
          <p:cNvPr id="2" name="ZoneTexte 1">
            <a:extLst>
              <a:ext uri="{FF2B5EF4-FFF2-40B4-BE49-F238E27FC236}">
                <a16:creationId xmlns:a16="http://schemas.microsoft.com/office/drawing/2014/main" id="{792C4C41-FEFD-C907-2058-51D29098CF72}"/>
              </a:ext>
            </a:extLst>
          </p:cNvPr>
          <p:cNvSpPr txBox="1"/>
          <p:nvPr/>
        </p:nvSpPr>
        <p:spPr>
          <a:xfrm>
            <a:off x="240632" y="2005263"/>
            <a:ext cx="3184357" cy="2862322"/>
          </a:xfrm>
          <a:prstGeom prst="rect">
            <a:avLst/>
          </a:prstGeom>
          <a:noFill/>
        </p:spPr>
        <p:txBody>
          <a:bodyPr wrap="square" rtlCol="0">
            <a:spAutoFit/>
          </a:bodyPr>
          <a:lstStyle/>
          <a:p>
            <a:pPr algn="just"/>
            <a:r>
              <a:rPr lang="fr-FR" sz="1000" dirty="0">
                <a:latin typeface="Georgia" panose="02040502050405020303" pitchFamily="18" charset="0"/>
              </a:rPr>
              <a:t>Depuis 2010, La Maison de l’Homme et de la Forêt offre un espace à vocation ludique et pédagogique proposant une découverte du milieu forestier à travers son histoire, sa composition, sa gestion et son exploitation ainsi que son économie.</a:t>
            </a:r>
          </a:p>
          <a:p>
            <a:pPr algn="just"/>
            <a:endParaRPr lang="fr-FR" sz="1000" dirty="0">
              <a:latin typeface="Georgia" panose="02040502050405020303" pitchFamily="18" charset="0"/>
            </a:endParaRPr>
          </a:p>
          <a:p>
            <a:pPr algn="just"/>
            <a:r>
              <a:rPr lang="fr-FR" sz="1000" dirty="0">
                <a:latin typeface="Georgia" panose="02040502050405020303" pitchFamily="18" charset="0"/>
              </a:rPr>
              <a:t>Elle se situe dans le bourg de Jupilles voisin de la forêt de Brecé, à une trentaine de Km au sud du Mans.</a:t>
            </a:r>
          </a:p>
          <a:p>
            <a:pPr algn="just"/>
            <a:endParaRPr lang="fr-FR" sz="1000" dirty="0">
              <a:latin typeface="Georgia" panose="02040502050405020303" pitchFamily="18" charset="0"/>
            </a:endParaRPr>
          </a:p>
          <a:p>
            <a:pPr algn="just"/>
            <a:endParaRPr lang="fr-FR" sz="1000" dirty="0">
              <a:latin typeface="Georgia" panose="02040502050405020303" pitchFamily="18" charset="0"/>
            </a:endParaRPr>
          </a:p>
          <a:p>
            <a:pPr algn="just"/>
            <a:r>
              <a:rPr lang="fr-FR" sz="1000" dirty="0">
                <a:latin typeface="Georgia" panose="02040502050405020303" pitchFamily="18" charset="0"/>
              </a:rPr>
              <a:t>Le 06 octobre 2026, l’association  « Fougères Environnement » (AFE) est venue visiter cette structure d’accueil  qui introduit la découverte de la forêt domaniale de Bercé, labellisée forêt d’exception de France. Celle-ci figure parmi les plus belles chênaies  d’Europe. </a:t>
            </a:r>
            <a:r>
              <a:rPr lang="fr-FR" sz="1000">
                <a:latin typeface="Georgia" panose="02040502050405020303" pitchFamily="18" charset="0"/>
              </a:rPr>
              <a:t>Sa </a:t>
            </a:r>
            <a:r>
              <a:rPr lang="fr-FR" sz="1000" dirty="0">
                <a:latin typeface="Georgia" panose="02040502050405020303" pitchFamily="18" charset="0"/>
              </a:rPr>
              <a:t>visite a réuni 44 participants.</a:t>
            </a:r>
          </a:p>
          <a:p>
            <a:pPr algn="just"/>
            <a:r>
              <a:rPr lang="fr-FR" sz="1000" dirty="0">
                <a:latin typeface="Georgia" panose="02040502050405020303" pitchFamily="18" charset="0"/>
              </a:rPr>
              <a:t> </a:t>
            </a:r>
          </a:p>
        </p:txBody>
      </p:sp>
    </p:spTree>
    <p:extLst>
      <p:ext uri="{BB962C8B-B14F-4D97-AF65-F5344CB8AC3E}">
        <p14:creationId xmlns:p14="http://schemas.microsoft.com/office/powerpoint/2010/main" val="2502929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B17CE28-7362-C3E4-FEDD-6CC9734547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32" y="1714499"/>
            <a:ext cx="5878586" cy="4541920"/>
          </a:xfrm>
          <a:prstGeom prst="rect">
            <a:avLst/>
          </a:prstGeom>
        </p:spPr>
      </p:pic>
      <p:pic>
        <p:nvPicPr>
          <p:cNvPr id="5" name="Image 4">
            <a:extLst>
              <a:ext uri="{FF2B5EF4-FFF2-40B4-BE49-F238E27FC236}">
                <a16:creationId xmlns:a16="http://schemas.microsoft.com/office/drawing/2014/main" id="{DCF7FF20-E3E4-D733-9EF4-B7B86D89F6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7873" y="1714499"/>
            <a:ext cx="6055895" cy="4541921"/>
          </a:xfrm>
          <a:prstGeom prst="rect">
            <a:avLst/>
          </a:prstGeom>
        </p:spPr>
      </p:pic>
      <p:sp>
        <p:nvSpPr>
          <p:cNvPr id="2" name="ZoneTexte 1">
            <a:extLst>
              <a:ext uri="{FF2B5EF4-FFF2-40B4-BE49-F238E27FC236}">
                <a16:creationId xmlns:a16="http://schemas.microsoft.com/office/drawing/2014/main" id="{685C2B20-025F-66F9-0830-8CE3DF27097D}"/>
              </a:ext>
            </a:extLst>
          </p:cNvPr>
          <p:cNvSpPr txBox="1"/>
          <p:nvPr/>
        </p:nvSpPr>
        <p:spPr>
          <a:xfrm>
            <a:off x="3673643" y="731177"/>
            <a:ext cx="4002505" cy="461665"/>
          </a:xfrm>
          <a:prstGeom prst="rect">
            <a:avLst/>
          </a:prstGeom>
          <a:noFill/>
        </p:spPr>
        <p:txBody>
          <a:bodyPr wrap="square" rtlCol="0">
            <a:spAutoFit/>
          </a:bodyPr>
          <a:lstStyle/>
          <a:p>
            <a:r>
              <a:rPr lang="fr-FR" sz="1200" dirty="0">
                <a:latin typeface="Georgia" panose="02040502050405020303" pitchFamily="18" charset="0"/>
              </a:rPr>
              <a:t>Comment s’organise progressivement  la vie en forêt depuis la dernière  période glaciaire jusqu’à nos jours</a:t>
            </a:r>
          </a:p>
        </p:txBody>
      </p:sp>
      <p:sp>
        <p:nvSpPr>
          <p:cNvPr id="4" name="ZoneTexte 3">
            <a:extLst>
              <a:ext uri="{FF2B5EF4-FFF2-40B4-BE49-F238E27FC236}">
                <a16:creationId xmlns:a16="http://schemas.microsoft.com/office/drawing/2014/main" id="{F3C75E95-D451-AECE-1CD3-04082CEBEA80}"/>
              </a:ext>
            </a:extLst>
          </p:cNvPr>
          <p:cNvSpPr txBox="1"/>
          <p:nvPr/>
        </p:nvSpPr>
        <p:spPr>
          <a:xfrm>
            <a:off x="4315326" y="240631"/>
            <a:ext cx="2430379" cy="307777"/>
          </a:xfrm>
          <a:prstGeom prst="rect">
            <a:avLst/>
          </a:prstGeom>
          <a:noFill/>
        </p:spPr>
        <p:txBody>
          <a:bodyPr wrap="square" rtlCol="0">
            <a:spAutoFit/>
          </a:bodyPr>
          <a:lstStyle/>
          <a:p>
            <a:r>
              <a:rPr lang="fr-FR" sz="1400" dirty="0">
                <a:latin typeface="Georgia" panose="02040502050405020303" pitchFamily="18" charset="0"/>
              </a:rPr>
              <a:t>   Un voyage dans le temps</a:t>
            </a:r>
          </a:p>
        </p:txBody>
      </p:sp>
    </p:spTree>
    <p:extLst>
      <p:ext uri="{BB962C8B-B14F-4D97-AF65-F5344CB8AC3E}">
        <p14:creationId xmlns:p14="http://schemas.microsoft.com/office/powerpoint/2010/main" val="98780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FED3E74-5F65-8BFB-999C-88263EFF88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327" y="1233993"/>
            <a:ext cx="4017192" cy="5029200"/>
          </a:xfrm>
          <a:prstGeom prst="rect">
            <a:avLst/>
          </a:prstGeom>
        </p:spPr>
      </p:pic>
      <p:pic>
        <p:nvPicPr>
          <p:cNvPr id="5" name="Image 4">
            <a:extLst>
              <a:ext uri="{FF2B5EF4-FFF2-40B4-BE49-F238E27FC236}">
                <a16:creationId xmlns:a16="http://schemas.microsoft.com/office/drawing/2014/main" id="{830A4B04-876D-C1C9-FC38-3A56BEEC87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756611"/>
            <a:ext cx="5613070" cy="4209803"/>
          </a:xfrm>
          <a:prstGeom prst="rect">
            <a:avLst/>
          </a:prstGeom>
        </p:spPr>
      </p:pic>
      <p:sp>
        <p:nvSpPr>
          <p:cNvPr id="2" name="ZoneTexte 1">
            <a:extLst>
              <a:ext uri="{FF2B5EF4-FFF2-40B4-BE49-F238E27FC236}">
                <a16:creationId xmlns:a16="http://schemas.microsoft.com/office/drawing/2014/main" id="{039EFCCE-F4C3-F0DC-36B0-76AAAD2EE5A5}"/>
              </a:ext>
            </a:extLst>
          </p:cNvPr>
          <p:cNvSpPr txBox="1"/>
          <p:nvPr/>
        </p:nvSpPr>
        <p:spPr>
          <a:xfrm>
            <a:off x="3914273" y="427432"/>
            <a:ext cx="5109411" cy="307777"/>
          </a:xfrm>
          <a:prstGeom prst="rect">
            <a:avLst/>
          </a:prstGeom>
          <a:noFill/>
        </p:spPr>
        <p:txBody>
          <a:bodyPr wrap="square" rtlCol="0">
            <a:spAutoFit/>
          </a:bodyPr>
          <a:lstStyle/>
          <a:p>
            <a:r>
              <a:rPr lang="fr-FR" sz="1400" dirty="0">
                <a:latin typeface="Georgia" panose="02040502050405020303" pitchFamily="18" charset="0"/>
              </a:rPr>
              <a:t>La forêt partie intégrante de notre environnement</a:t>
            </a:r>
          </a:p>
        </p:txBody>
      </p:sp>
      <p:sp>
        <p:nvSpPr>
          <p:cNvPr id="4" name="ZoneTexte 3">
            <a:extLst>
              <a:ext uri="{FF2B5EF4-FFF2-40B4-BE49-F238E27FC236}">
                <a16:creationId xmlns:a16="http://schemas.microsoft.com/office/drawing/2014/main" id="{1D6E2DAC-A713-625F-1107-49AC12800A75}"/>
              </a:ext>
            </a:extLst>
          </p:cNvPr>
          <p:cNvSpPr txBox="1"/>
          <p:nvPr/>
        </p:nvSpPr>
        <p:spPr>
          <a:xfrm>
            <a:off x="1620253" y="6263193"/>
            <a:ext cx="3328737" cy="246221"/>
          </a:xfrm>
          <a:prstGeom prst="rect">
            <a:avLst/>
          </a:prstGeom>
          <a:noFill/>
        </p:spPr>
        <p:txBody>
          <a:bodyPr wrap="square" rtlCol="0">
            <a:spAutoFit/>
          </a:bodyPr>
          <a:lstStyle/>
          <a:p>
            <a:r>
              <a:rPr lang="fr-FR" sz="1000" dirty="0">
                <a:latin typeface="Georgia" panose="02040502050405020303" pitchFamily="18" charset="0"/>
              </a:rPr>
              <a:t>Les cycles de gestion de la forêt</a:t>
            </a:r>
          </a:p>
        </p:txBody>
      </p:sp>
      <p:sp>
        <p:nvSpPr>
          <p:cNvPr id="6" name="ZoneTexte 5">
            <a:extLst>
              <a:ext uri="{FF2B5EF4-FFF2-40B4-BE49-F238E27FC236}">
                <a16:creationId xmlns:a16="http://schemas.microsoft.com/office/drawing/2014/main" id="{B0218D83-783A-7D58-710C-B865DBE6C6AF}"/>
              </a:ext>
            </a:extLst>
          </p:cNvPr>
          <p:cNvSpPr txBox="1"/>
          <p:nvPr/>
        </p:nvSpPr>
        <p:spPr>
          <a:xfrm>
            <a:off x="7106653" y="6184347"/>
            <a:ext cx="4017192" cy="246221"/>
          </a:xfrm>
          <a:prstGeom prst="rect">
            <a:avLst/>
          </a:prstGeom>
          <a:noFill/>
        </p:spPr>
        <p:txBody>
          <a:bodyPr wrap="square" rtlCol="0">
            <a:spAutoFit/>
          </a:bodyPr>
          <a:lstStyle/>
          <a:p>
            <a:r>
              <a:rPr lang="fr-FR" sz="1000" dirty="0">
                <a:latin typeface="Georgia" panose="02040502050405020303" pitchFamily="18" charset="0"/>
              </a:rPr>
              <a:t>Séance d’initiation aux formes, aux bruits, aux odeurs de la forêt</a:t>
            </a:r>
          </a:p>
        </p:txBody>
      </p:sp>
    </p:spTree>
    <p:extLst>
      <p:ext uri="{BB962C8B-B14F-4D97-AF65-F5344CB8AC3E}">
        <p14:creationId xmlns:p14="http://schemas.microsoft.com/office/powerpoint/2010/main" val="4097811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08C5398-11B3-39D4-826A-B59F71362B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6306" y="313323"/>
            <a:ext cx="3292923" cy="3384857"/>
          </a:xfrm>
          <a:prstGeom prst="rect">
            <a:avLst/>
          </a:prstGeom>
        </p:spPr>
      </p:pic>
      <p:pic>
        <p:nvPicPr>
          <p:cNvPr id="5" name="Image 4">
            <a:extLst>
              <a:ext uri="{FF2B5EF4-FFF2-40B4-BE49-F238E27FC236}">
                <a16:creationId xmlns:a16="http://schemas.microsoft.com/office/drawing/2014/main" id="{B163534E-F692-B793-43CC-A8AE6E763F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6308" y="4310496"/>
            <a:ext cx="1356434" cy="2088296"/>
          </a:xfrm>
          <a:prstGeom prst="rect">
            <a:avLst/>
          </a:prstGeom>
        </p:spPr>
      </p:pic>
      <p:pic>
        <p:nvPicPr>
          <p:cNvPr id="7" name="Image 6">
            <a:extLst>
              <a:ext uri="{FF2B5EF4-FFF2-40B4-BE49-F238E27FC236}">
                <a16:creationId xmlns:a16="http://schemas.microsoft.com/office/drawing/2014/main" id="{947D1341-EC77-0EDD-17ED-CF881E57AA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8063" y="4686050"/>
            <a:ext cx="1719240" cy="1337187"/>
          </a:xfrm>
          <a:prstGeom prst="rect">
            <a:avLst/>
          </a:prstGeom>
        </p:spPr>
      </p:pic>
      <p:pic>
        <p:nvPicPr>
          <p:cNvPr id="9" name="Image 8">
            <a:extLst>
              <a:ext uri="{FF2B5EF4-FFF2-40B4-BE49-F238E27FC236}">
                <a16:creationId xmlns:a16="http://schemas.microsoft.com/office/drawing/2014/main" id="{DFA88DCE-320B-6861-84FC-A13D34F591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413" y="313324"/>
            <a:ext cx="3435281" cy="3349399"/>
          </a:xfrm>
          <a:prstGeom prst="rect">
            <a:avLst/>
          </a:prstGeom>
        </p:spPr>
      </p:pic>
      <p:pic>
        <p:nvPicPr>
          <p:cNvPr id="11" name="Image 10">
            <a:extLst>
              <a:ext uri="{FF2B5EF4-FFF2-40B4-BE49-F238E27FC236}">
                <a16:creationId xmlns:a16="http://schemas.microsoft.com/office/drawing/2014/main" id="{EF619D96-E01A-437A-8345-965CC7F39A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1863" y="4310496"/>
            <a:ext cx="2352380" cy="2088296"/>
          </a:xfrm>
          <a:prstGeom prst="rect">
            <a:avLst/>
          </a:prstGeom>
        </p:spPr>
      </p:pic>
      <p:pic>
        <p:nvPicPr>
          <p:cNvPr id="4" name="Image 3">
            <a:extLst>
              <a:ext uri="{FF2B5EF4-FFF2-40B4-BE49-F238E27FC236}">
                <a16:creationId xmlns:a16="http://schemas.microsoft.com/office/drawing/2014/main" id="{E06DDDEE-4E32-45A5-FA3D-D0584DA14B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22241" y="313323"/>
            <a:ext cx="4547518" cy="3349399"/>
          </a:xfrm>
          <a:prstGeom prst="rect">
            <a:avLst/>
          </a:prstGeom>
        </p:spPr>
      </p:pic>
      <p:sp>
        <p:nvSpPr>
          <p:cNvPr id="2" name="ZoneTexte 1">
            <a:extLst>
              <a:ext uri="{FF2B5EF4-FFF2-40B4-BE49-F238E27FC236}">
                <a16:creationId xmlns:a16="http://schemas.microsoft.com/office/drawing/2014/main" id="{EE508B03-2E9E-ECEB-B3A9-9A3042D8B952}"/>
              </a:ext>
            </a:extLst>
          </p:cNvPr>
          <p:cNvSpPr txBox="1"/>
          <p:nvPr/>
        </p:nvSpPr>
        <p:spPr>
          <a:xfrm>
            <a:off x="3822242" y="3776616"/>
            <a:ext cx="4547518" cy="1015663"/>
          </a:xfrm>
          <a:prstGeom prst="rect">
            <a:avLst/>
          </a:prstGeom>
          <a:noFill/>
        </p:spPr>
        <p:txBody>
          <a:bodyPr wrap="square" rtlCol="0">
            <a:spAutoFit/>
          </a:bodyPr>
          <a:lstStyle/>
          <a:p>
            <a:r>
              <a:rPr lang="fr-FR" sz="1000" dirty="0">
                <a:latin typeface="Georgia" panose="02040502050405020303" pitchFamily="18" charset="0"/>
              </a:rPr>
              <a:t>La forêt de Bercé est majoritairement une forêt de feuillus. Elle est constituée </a:t>
            </a:r>
          </a:p>
          <a:p>
            <a:r>
              <a:rPr lang="fr-FR" sz="1000" dirty="0">
                <a:latin typeface="Georgia" panose="02040502050405020303" pitchFamily="18" charset="0"/>
              </a:rPr>
              <a:t>d’ environ 2/3 de chênes et hêtres et de 1/3 de résineux. On peut aussi y rencontrer  d’autres espèces de feuillus secondaires comme le châtaignier, le bouleau, le merisier. </a:t>
            </a:r>
          </a:p>
          <a:p>
            <a:r>
              <a:rPr lang="fr-FR" sz="1000" dirty="0">
                <a:latin typeface="Georgia" panose="02040502050405020303" pitchFamily="18" charset="0"/>
              </a:rPr>
              <a:t>Plusieurs chênes de cette forêt sont entrés dans la reconstruction de la flèche de Notre-Dame de Paris.</a:t>
            </a:r>
          </a:p>
        </p:txBody>
      </p:sp>
      <p:sp>
        <p:nvSpPr>
          <p:cNvPr id="6" name="ZoneTexte 5">
            <a:extLst>
              <a:ext uri="{FF2B5EF4-FFF2-40B4-BE49-F238E27FC236}">
                <a16:creationId xmlns:a16="http://schemas.microsoft.com/office/drawing/2014/main" id="{5E0DB981-9804-E461-12EB-55E34D940C31}"/>
              </a:ext>
            </a:extLst>
          </p:cNvPr>
          <p:cNvSpPr txBox="1"/>
          <p:nvPr/>
        </p:nvSpPr>
        <p:spPr>
          <a:xfrm>
            <a:off x="757904" y="6421565"/>
            <a:ext cx="2967789" cy="246221"/>
          </a:xfrm>
          <a:prstGeom prst="rect">
            <a:avLst/>
          </a:prstGeom>
          <a:noFill/>
        </p:spPr>
        <p:txBody>
          <a:bodyPr wrap="square" rtlCol="0">
            <a:spAutoFit/>
          </a:bodyPr>
          <a:lstStyle/>
          <a:p>
            <a:r>
              <a:rPr lang="fr-FR" sz="1000" dirty="0">
                <a:latin typeface="Georgia" panose="02040502050405020303" pitchFamily="18" charset="0"/>
              </a:rPr>
              <a:t>Ecorce, feuilles et fruits de chênes sessiles</a:t>
            </a:r>
          </a:p>
        </p:txBody>
      </p:sp>
      <p:sp>
        <p:nvSpPr>
          <p:cNvPr id="8" name="ZoneTexte 7">
            <a:extLst>
              <a:ext uri="{FF2B5EF4-FFF2-40B4-BE49-F238E27FC236}">
                <a16:creationId xmlns:a16="http://schemas.microsoft.com/office/drawing/2014/main" id="{707B3749-B994-C09C-5996-709AFE602987}"/>
              </a:ext>
            </a:extLst>
          </p:cNvPr>
          <p:cNvSpPr txBox="1"/>
          <p:nvPr/>
        </p:nvSpPr>
        <p:spPr>
          <a:xfrm>
            <a:off x="9144525" y="6421565"/>
            <a:ext cx="2662989" cy="246221"/>
          </a:xfrm>
          <a:prstGeom prst="rect">
            <a:avLst/>
          </a:prstGeom>
          <a:noFill/>
        </p:spPr>
        <p:txBody>
          <a:bodyPr wrap="square" rtlCol="0">
            <a:spAutoFit/>
          </a:bodyPr>
          <a:lstStyle/>
          <a:p>
            <a:r>
              <a:rPr lang="fr-FR" sz="1000" dirty="0">
                <a:latin typeface="Georgia" panose="02040502050405020303" pitchFamily="18" charset="0"/>
              </a:rPr>
              <a:t>Ecorce, feuilles et fruits de hêtres communs</a:t>
            </a:r>
          </a:p>
        </p:txBody>
      </p:sp>
      <p:sp>
        <p:nvSpPr>
          <p:cNvPr id="10" name="ZoneTexte 9">
            <a:extLst>
              <a:ext uri="{FF2B5EF4-FFF2-40B4-BE49-F238E27FC236}">
                <a16:creationId xmlns:a16="http://schemas.microsoft.com/office/drawing/2014/main" id="{B7C21629-C800-1816-7820-DE1549C99031}"/>
              </a:ext>
            </a:extLst>
          </p:cNvPr>
          <p:cNvSpPr txBox="1"/>
          <p:nvPr/>
        </p:nvSpPr>
        <p:spPr>
          <a:xfrm>
            <a:off x="3822241" y="5354643"/>
            <a:ext cx="4340566" cy="1169551"/>
          </a:xfrm>
          <a:prstGeom prst="rect">
            <a:avLst/>
          </a:prstGeom>
          <a:noFill/>
        </p:spPr>
        <p:txBody>
          <a:bodyPr wrap="square" rtlCol="0">
            <a:spAutoFit/>
          </a:bodyPr>
          <a:lstStyle/>
          <a:p>
            <a:r>
              <a:rPr lang="fr-FR" sz="1000" dirty="0">
                <a:latin typeface="Georgia" panose="02040502050405020303" pitchFamily="18" charset="0"/>
              </a:rPr>
              <a:t>La coexistence du chêne et du hêtre permet au chêne de croitre avec un tronc sans nœud. A la différence du chêne, le hêtre peut grandir en espace ombragé. Le feuillage dense du hêtre gène la pousse des bourgeons du chêne et empêche ainsi l’apparition de nouvelles branches. Néanmoins, le chêne peut continuer de grandir grâce à son système racinaire profond qui puise dans  les eaux souterraines mais aussi  grâce à l’aide du forestier qui lui ménage des puits de lumière dans le branchage des hêtres.</a:t>
            </a:r>
          </a:p>
        </p:txBody>
      </p:sp>
    </p:spTree>
    <p:extLst>
      <p:ext uri="{BB962C8B-B14F-4D97-AF65-F5344CB8AC3E}">
        <p14:creationId xmlns:p14="http://schemas.microsoft.com/office/powerpoint/2010/main" val="494738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A75B7BC-331C-B743-27B2-6158F8AFB8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779" y="1298166"/>
            <a:ext cx="3577689" cy="1746253"/>
          </a:xfrm>
          <a:prstGeom prst="rect">
            <a:avLst/>
          </a:prstGeom>
        </p:spPr>
      </p:pic>
      <p:pic>
        <p:nvPicPr>
          <p:cNvPr id="5" name="Image 4">
            <a:extLst>
              <a:ext uri="{FF2B5EF4-FFF2-40B4-BE49-F238E27FC236}">
                <a16:creationId xmlns:a16="http://schemas.microsoft.com/office/drawing/2014/main" id="{B4B613B9-7CF9-C031-9C25-A0B8AB3F16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7525" y="2321650"/>
            <a:ext cx="3178427" cy="1972541"/>
          </a:xfrm>
          <a:prstGeom prst="rect">
            <a:avLst/>
          </a:prstGeom>
        </p:spPr>
      </p:pic>
      <p:pic>
        <p:nvPicPr>
          <p:cNvPr id="9" name="Image 8">
            <a:extLst>
              <a:ext uri="{FF2B5EF4-FFF2-40B4-BE49-F238E27FC236}">
                <a16:creationId xmlns:a16="http://schemas.microsoft.com/office/drawing/2014/main" id="{77BF7211-2687-342C-8C47-AF2E01622B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3373" y="1887850"/>
            <a:ext cx="4052882" cy="2805581"/>
          </a:xfrm>
          <a:prstGeom prst="rect">
            <a:avLst/>
          </a:prstGeom>
        </p:spPr>
      </p:pic>
      <p:sp>
        <p:nvSpPr>
          <p:cNvPr id="2" name="ZoneTexte 1">
            <a:extLst>
              <a:ext uri="{FF2B5EF4-FFF2-40B4-BE49-F238E27FC236}">
                <a16:creationId xmlns:a16="http://schemas.microsoft.com/office/drawing/2014/main" id="{15973BC8-3290-E4CF-886D-B8084F761EFF}"/>
              </a:ext>
            </a:extLst>
          </p:cNvPr>
          <p:cNvSpPr txBox="1"/>
          <p:nvPr/>
        </p:nvSpPr>
        <p:spPr>
          <a:xfrm>
            <a:off x="1279221" y="3017974"/>
            <a:ext cx="1965158" cy="400110"/>
          </a:xfrm>
          <a:prstGeom prst="rect">
            <a:avLst/>
          </a:prstGeom>
          <a:noFill/>
        </p:spPr>
        <p:txBody>
          <a:bodyPr wrap="square" rtlCol="0">
            <a:spAutoFit/>
          </a:bodyPr>
          <a:lstStyle/>
          <a:p>
            <a:r>
              <a:rPr lang="fr-FR" sz="1000" dirty="0">
                <a:latin typeface="Georgia" panose="02040502050405020303" pitchFamily="18" charset="0"/>
              </a:rPr>
              <a:t>Le bousier se nourrit presque exclusivement d’excréments </a:t>
            </a:r>
          </a:p>
        </p:txBody>
      </p:sp>
      <p:sp>
        <p:nvSpPr>
          <p:cNvPr id="4" name="ZoneTexte 3">
            <a:extLst>
              <a:ext uri="{FF2B5EF4-FFF2-40B4-BE49-F238E27FC236}">
                <a16:creationId xmlns:a16="http://schemas.microsoft.com/office/drawing/2014/main" id="{47F93079-EF9A-2514-C761-DD925EEEFA42}"/>
              </a:ext>
            </a:extLst>
          </p:cNvPr>
          <p:cNvSpPr txBox="1"/>
          <p:nvPr/>
        </p:nvSpPr>
        <p:spPr>
          <a:xfrm>
            <a:off x="4653373" y="4731950"/>
            <a:ext cx="4052882" cy="400110"/>
          </a:xfrm>
          <a:prstGeom prst="rect">
            <a:avLst/>
          </a:prstGeom>
          <a:noFill/>
        </p:spPr>
        <p:txBody>
          <a:bodyPr wrap="square" rtlCol="0">
            <a:spAutoFit/>
          </a:bodyPr>
          <a:lstStyle/>
          <a:p>
            <a:r>
              <a:rPr lang="fr-FR" sz="1000" dirty="0">
                <a:latin typeface="Georgia" panose="02040502050405020303" pitchFamily="18" charset="0"/>
              </a:rPr>
              <a:t>Le scarabée-rhinocéros vit de bois en putréfaction, de terreau, de compost  notamment</a:t>
            </a:r>
          </a:p>
        </p:txBody>
      </p:sp>
      <p:sp>
        <p:nvSpPr>
          <p:cNvPr id="6" name="ZoneTexte 5">
            <a:extLst>
              <a:ext uri="{FF2B5EF4-FFF2-40B4-BE49-F238E27FC236}">
                <a16:creationId xmlns:a16="http://schemas.microsoft.com/office/drawing/2014/main" id="{27B89D40-029F-76A6-0637-93B05033CE69}"/>
              </a:ext>
            </a:extLst>
          </p:cNvPr>
          <p:cNvSpPr txBox="1"/>
          <p:nvPr/>
        </p:nvSpPr>
        <p:spPr>
          <a:xfrm>
            <a:off x="8897525" y="4294191"/>
            <a:ext cx="3178427" cy="553998"/>
          </a:xfrm>
          <a:prstGeom prst="rect">
            <a:avLst/>
          </a:prstGeom>
          <a:noFill/>
        </p:spPr>
        <p:txBody>
          <a:bodyPr wrap="square" rtlCol="0">
            <a:spAutoFit/>
          </a:bodyPr>
          <a:lstStyle/>
          <a:p>
            <a:r>
              <a:rPr lang="fr-FR" sz="1000" dirty="0">
                <a:latin typeface="Georgia" panose="02040502050405020303" pitchFamily="18" charset="0"/>
              </a:rPr>
              <a:t>Une des 21 espèces de  chauve-souris recensées dans la forêt. Elle se nourrit essentiellement d’insectes comme les mou stiques et araignées</a:t>
            </a:r>
          </a:p>
        </p:txBody>
      </p:sp>
      <p:pic>
        <p:nvPicPr>
          <p:cNvPr id="10" name="Image 9">
            <a:extLst>
              <a:ext uri="{FF2B5EF4-FFF2-40B4-BE49-F238E27FC236}">
                <a16:creationId xmlns:a16="http://schemas.microsoft.com/office/drawing/2014/main" id="{093FF60A-F951-93D8-EABB-A7C04E4E9B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779" y="3639971"/>
            <a:ext cx="3568186" cy="2584067"/>
          </a:xfrm>
          <a:prstGeom prst="rect">
            <a:avLst/>
          </a:prstGeom>
        </p:spPr>
      </p:pic>
      <p:sp>
        <p:nvSpPr>
          <p:cNvPr id="11" name="ZoneTexte 10">
            <a:extLst>
              <a:ext uri="{FF2B5EF4-FFF2-40B4-BE49-F238E27FC236}">
                <a16:creationId xmlns:a16="http://schemas.microsoft.com/office/drawing/2014/main" id="{689EC948-89B8-CC97-BF64-99BC478F4B1D}"/>
              </a:ext>
            </a:extLst>
          </p:cNvPr>
          <p:cNvSpPr txBox="1"/>
          <p:nvPr/>
        </p:nvSpPr>
        <p:spPr>
          <a:xfrm>
            <a:off x="646903" y="6300982"/>
            <a:ext cx="2971937" cy="246221"/>
          </a:xfrm>
          <a:prstGeom prst="rect">
            <a:avLst/>
          </a:prstGeom>
          <a:noFill/>
        </p:spPr>
        <p:txBody>
          <a:bodyPr wrap="square" rtlCol="0">
            <a:spAutoFit/>
          </a:bodyPr>
          <a:lstStyle/>
          <a:p>
            <a:r>
              <a:rPr lang="fr-FR" sz="1000" dirty="0">
                <a:latin typeface="Georgia" panose="02040502050405020303" pitchFamily="18" charset="0"/>
              </a:rPr>
              <a:t>Le lucane cerf-volant consommateur de bois mort</a:t>
            </a:r>
          </a:p>
        </p:txBody>
      </p:sp>
      <p:sp>
        <p:nvSpPr>
          <p:cNvPr id="7" name="ZoneTexte 6">
            <a:extLst>
              <a:ext uri="{FF2B5EF4-FFF2-40B4-BE49-F238E27FC236}">
                <a16:creationId xmlns:a16="http://schemas.microsoft.com/office/drawing/2014/main" id="{B2C83A73-D2D2-506C-F2B4-EB75E9A2546D}"/>
              </a:ext>
            </a:extLst>
          </p:cNvPr>
          <p:cNvSpPr txBox="1"/>
          <p:nvPr/>
        </p:nvSpPr>
        <p:spPr>
          <a:xfrm>
            <a:off x="6601326" y="595037"/>
            <a:ext cx="3569369" cy="276999"/>
          </a:xfrm>
          <a:prstGeom prst="rect">
            <a:avLst/>
          </a:prstGeom>
          <a:noFill/>
        </p:spPr>
        <p:txBody>
          <a:bodyPr wrap="square" rtlCol="0">
            <a:spAutoFit/>
          </a:bodyPr>
          <a:lstStyle/>
          <a:p>
            <a:r>
              <a:rPr lang="fr-FR" sz="1200" dirty="0">
                <a:latin typeface="Georgia" panose="02040502050405020303" pitchFamily="18" charset="0"/>
              </a:rPr>
              <a:t>La biodiversité de la forêt de Bercé est très riche</a:t>
            </a:r>
          </a:p>
        </p:txBody>
      </p:sp>
      <p:sp>
        <p:nvSpPr>
          <p:cNvPr id="8" name="ZoneTexte 7">
            <a:extLst>
              <a:ext uri="{FF2B5EF4-FFF2-40B4-BE49-F238E27FC236}">
                <a16:creationId xmlns:a16="http://schemas.microsoft.com/office/drawing/2014/main" id="{4950DD50-4EBA-BC2A-8E22-CF7648BDD59C}"/>
              </a:ext>
            </a:extLst>
          </p:cNvPr>
          <p:cNvSpPr txBox="1"/>
          <p:nvPr/>
        </p:nvSpPr>
        <p:spPr>
          <a:xfrm>
            <a:off x="802103" y="433907"/>
            <a:ext cx="3235177" cy="400110"/>
          </a:xfrm>
          <a:prstGeom prst="rect">
            <a:avLst/>
          </a:prstGeom>
          <a:noFill/>
        </p:spPr>
        <p:txBody>
          <a:bodyPr wrap="square" rtlCol="0">
            <a:spAutoFit/>
          </a:bodyPr>
          <a:lstStyle/>
          <a:p>
            <a:r>
              <a:rPr lang="fr-FR" sz="1000" dirty="0">
                <a:latin typeface="Georgia" panose="02040502050405020303" pitchFamily="18" charset="0"/>
              </a:rPr>
              <a:t>Quelques spécimens  de l’inventaire des très nombreux insectes de la forêt de Bercé</a:t>
            </a:r>
          </a:p>
        </p:txBody>
      </p:sp>
    </p:spTree>
    <p:extLst>
      <p:ext uri="{BB962C8B-B14F-4D97-AF65-F5344CB8AC3E}">
        <p14:creationId xmlns:p14="http://schemas.microsoft.com/office/powerpoint/2010/main" val="3971954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D19428-C02A-7CAC-845A-2A811ABBD5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129" y="1007366"/>
            <a:ext cx="5572903" cy="3124636"/>
          </a:xfrm>
          <a:prstGeom prst="rect">
            <a:avLst/>
          </a:prstGeom>
        </p:spPr>
      </p:pic>
      <p:pic>
        <p:nvPicPr>
          <p:cNvPr id="5" name="Image 4">
            <a:extLst>
              <a:ext uri="{FF2B5EF4-FFF2-40B4-BE49-F238E27FC236}">
                <a16:creationId xmlns:a16="http://schemas.microsoft.com/office/drawing/2014/main" id="{D668C039-37FB-DDD6-BA59-CAB184027E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445" y="1517197"/>
            <a:ext cx="3229426" cy="4096322"/>
          </a:xfrm>
          <a:prstGeom prst="rect">
            <a:avLst/>
          </a:prstGeom>
        </p:spPr>
      </p:pic>
      <p:pic>
        <p:nvPicPr>
          <p:cNvPr id="4" name="Image 3">
            <a:extLst>
              <a:ext uri="{FF2B5EF4-FFF2-40B4-BE49-F238E27FC236}">
                <a16:creationId xmlns:a16="http://schemas.microsoft.com/office/drawing/2014/main" id="{70EA5C34-E6C5-7F26-A492-8A417D0873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63302" y="4210159"/>
            <a:ext cx="3309486" cy="2377689"/>
          </a:xfrm>
          <a:prstGeom prst="rect">
            <a:avLst/>
          </a:prstGeom>
        </p:spPr>
      </p:pic>
      <p:sp>
        <p:nvSpPr>
          <p:cNvPr id="2" name="ZoneTexte 1">
            <a:extLst>
              <a:ext uri="{FF2B5EF4-FFF2-40B4-BE49-F238E27FC236}">
                <a16:creationId xmlns:a16="http://schemas.microsoft.com/office/drawing/2014/main" id="{17C10186-8D43-8228-67CB-A1F2ECB81F4A}"/>
              </a:ext>
            </a:extLst>
          </p:cNvPr>
          <p:cNvSpPr txBox="1"/>
          <p:nvPr/>
        </p:nvSpPr>
        <p:spPr>
          <a:xfrm>
            <a:off x="4441257" y="317460"/>
            <a:ext cx="3309486" cy="276999"/>
          </a:xfrm>
          <a:prstGeom prst="rect">
            <a:avLst/>
          </a:prstGeom>
          <a:noFill/>
        </p:spPr>
        <p:txBody>
          <a:bodyPr wrap="square" rtlCol="0">
            <a:spAutoFit/>
          </a:bodyPr>
          <a:lstStyle/>
          <a:p>
            <a:r>
              <a:rPr lang="fr-FR" sz="1200" dirty="0">
                <a:latin typeface="Georgia" panose="02040502050405020303" pitchFamily="18" charset="0"/>
              </a:rPr>
              <a:t>Les grands animaux de la forêt de Bercé</a:t>
            </a:r>
          </a:p>
        </p:txBody>
      </p:sp>
      <p:sp>
        <p:nvSpPr>
          <p:cNvPr id="6" name="ZoneTexte 5">
            <a:extLst>
              <a:ext uri="{FF2B5EF4-FFF2-40B4-BE49-F238E27FC236}">
                <a16:creationId xmlns:a16="http://schemas.microsoft.com/office/drawing/2014/main" id="{ECF1A1F1-8C7D-0F63-BA9D-B89732CF3229}"/>
              </a:ext>
            </a:extLst>
          </p:cNvPr>
          <p:cNvSpPr txBox="1"/>
          <p:nvPr/>
        </p:nvSpPr>
        <p:spPr>
          <a:xfrm>
            <a:off x="1868906" y="4165205"/>
            <a:ext cx="850231" cy="246221"/>
          </a:xfrm>
          <a:prstGeom prst="rect">
            <a:avLst/>
          </a:prstGeom>
          <a:noFill/>
        </p:spPr>
        <p:txBody>
          <a:bodyPr wrap="square" rtlCol="0">
            <a:spAutoFit/>
          </a:bodyPr>
          <a:lstStyle/>
          <a:p>
            <a:r>
              <a:rPr lang="fr-FR" sz="1000" dirty="0">
                <a:latin typeface="Georgia" panose="02040502050405020303" pitchFamily="18" charset="0"/>
              </a:rPr>
              <a:t>Le cerf</a:t>
            </a:r>
          </a:p>
        </p:txBody>
      </p:sp>
      <p:sp>
        <p:nvSpPr>
          <p:cNvPr id="7" name="ZoneTexte 6">
            <a:extLst>
              <a:ext uri="{FF2B5EF4-FFF2-40B4-BE49-F238E27FC236}">
                <a16:creationId xmlns:a16="http://schemas.microsoft.com/office/drawing/2014/main" id="{832B16CC-FE2F-57E3-9387-2939F84567A9}"/>
              </a:ext>
            </a:extLst>
          </p:cNvPr>
          <p:cNvSpPr txBox="1"/>
          <p:nvPr/>
        </p:nvSpPr>
        <p:spPr>
          <a:xfrm>
            <a:off x="5182728" y="6587848"/>
            <a:ext cx="1826544" cy="246221"/>
          </a:xfrm>
          <a:prstGeom prst="rect">
            <a:avLst/>
          </a:prstGeom>
          <a:noFill/>
        </p:spPr>
        <p:txBody>
          <a:bodyPr wrap="square" rtlCol="0">
            <a:spAutoFit/>
          </a:bodyPr>
          <a:lstStyle/>
          <a:p>
            <a:r>
              <a:rPr lang="fr-FR" sz="1000" dirty="0">
                <a:latin typeface="Georgia" panose="02040502050405020303" pitchFamily="18" charset="0"/>
              </a:rPr>
              <a:t>Le sanglier friand de glands</a:t>
            </a:r>
          </a:p>
        </p:txBody>
      </p:sp>
      <p:sp>
        <p:nvSpPr>
          <p:cNvPr id="8" name="ZoneTexte 7">
            <a:extLst>
              <a:ext uri="{FF2B5EF4-FFF2-40B4-BE49-F238E27FC236}">
                <a16:creationId xmlns:a16="http://schemas.microsoft.com/office/drawing/2014/main" id="{B854E722-7F27-6B50-E6D6-F961A7EF46D5}"/>
              </a:ext>
            </a:extLst>
          </p:cNvPr>
          <p:cNvSpPr txBox="1"/>
          <p:nvPr/>
        </p:nvSpPr>
        <p:spPr>
          <a:xfrm>
            <a:off x="9945832" y="5613519"/>
            <a:ext cx="1010652" cy="246221"/>
          </a:xfrm>
          <a:prstGeom prst="rect">
            <a:avLst/>
          </a:prstGeom>
          <a:noFill/>
        </p:spPr>
        <p:txBody>
          <a:bodyPr wrap="square" rtlCol="0">
            <a:spAutoFit/>
          </a:bodyPr>
          <a:lstStyle/>
          <a:p>
            <a:r>
              <a:rPr lang="fr-FR" sz="1000" dirty="0">
                <a:latin typeface="Georgia" panose="02040502050405020303" pitchFamily="18" charset="0"/>
              </a:rPr>
              <a:t>Le chevreuil</a:t>
            </a:r>
          </a:p>
        </p:txBody>
      </p:sp>
    </p:spTree>
    <p:extLst>
      <p:ext uri="{BB962C8B-B14F-4D97-AF65-F5344CB8AC3E}">
        <p14:creationId xmlns:p14="http://schemas.microsoft.com/office/powerpoint/2010/main" val="2576832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1923CB1-203C-1A5F-AD90-9345F2136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786" y="976412"/>
            <a:ext cx="4182859" cy="4712119"/>
          </a:xfrm>
          <a:prstGeom prst="rect">
            <a:avLst/>
          </a:prstGeom>
        </p:spPr>
      </p:pic>
      <p:pic>
        <p:nvPicPr>
          <p:cNvPr id="4" name="Image 3">
            <a:extLst>
              <a:ext uri="{FF2B5EF4-FFF2-40B4-BE49-F238E27FC236}">
                <a16:creationId xmlns:a16="http://schemas.microsoft.com/office/drawing/2014/main" id="{53FF695A-5A3E-179B-9650-DDE978E281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1132" y="1590156"/>
            <a:ext cx="4746204" cy="3677687"/>
          </a:xfrm>
          <a:prstGeom prst="rect">
            <a:avLst/>
          </a:prstGeom>
        </p:spPr>
      </p:pic>
      <p:sp>
        <p:nvSpPr>
          <p:cNvPr id="2" name="ZoneTexte 1">
            <a:extLst>
              <a:ext uri="{FF2B5EF4-FFF2-40B4-BE49-F238E27FC236}">
                <a16:creationId xmlns:a16="http://schemas.microsoft.com/office/drawing/2014/main" id="{7DAACFF5-A8A9-368F-DB3B-1A929FCE1DE9}"/>
              </a:ext>
            </a:extLst>
          </p:cNvPr>
          <p:cNvSpPr txBox="1"/>
          <p:nvPr/>
        </p:nvSpPr>
        <p:spPr>
          <a:xfrm>
            <a:off x="4772527" y="296779"/>
            <a:ext cx="3184358" cy="276999"/>
          </a:xfrm>
          <a:prstGeom prst="rect">
            <a:avLst/>
          </a:prstGeom>
          <a:noFill/>
        </p:spPr>
        <p:txBody>
          <a:bodyPr wrap="square" rtlCol="0">
            <a:spAutoFit/>
          </a:bodyPr>
          <a:lstStyle/>
          <a:p>
            <a:r>
              <a:rPr lang="fr-FR" sz="1200" dirty="0">
                <a:latin typeface="Georgia" panose="02040502050405020303" pitchFamily="18" charset="0"/>
              </a:rPr>
              <a:t>La forêt de Bercé abrite 65 espèces d’oiseaux</a:t>
            </a:r>
          </a:p>
        </p:txBody>
      </p:sp>
      <p:sp>
        <p:nvSpPr>
          <p:cNvPr id="3" name="ZoneTexte 2">
            <a:extLst>
              <a:ext uri="{FF2B5EF4-FFF2-40B4-BE49-F238E27FC236}">
                <a16:creationId xmlns:a16="http://schemas.microsoft.com/office/drawing/2014/main" id="{6DBB42CF-91E9-B827-F9FC-7616C819BE04}"/>
              </a:ext>
            </a:extLst>
          </p:cNvPr>
          <p:cNvSpPr txBox="1"/>
          <p:nvPr/>
        </p:nvSpPr>
        <p:spPr>
          <a:xfrm>
            <a:off x="9004234" y="5382126"/>
            <a:ext cx="737937" cy="246221"/>
          </a:xfrm>
          <a:prstGeom prst="rect">
            <a:avLst/>
          </a:prstGeom>
          <a:noFill/>
        </p:spPr>
        <p:txBody>
          <a:bodyPr wrap="square" rtlCol="0">
            <a:spAutoFit/>
          </a:bodyPr>
          <a:lstStyle/>
          <a:p>
            <a:r>
              <a:rPr lang="fr-FR" sz="1000" dirty="0"/>
              <a:t>Le hibou</a:t>
            </a:r>
          </a:p>
        </p:txBody>
      </p:sp>
      <p:sp>
        <p:nvSpPr>
          <p:cNvPr id="6" name="ZoneTexte 5">
            <a:extLst>
              <a:ext uri="{FF2B5EF4-FFF2-40B4-BE49-F238E27FC236}">
                <a16:creationId xmlns:a16="http://schemas.microsoft.com/office/drawing/2014/main" id="{100BD1CF-1B4E-4B82-74AB-FB2CE90A565A}"/>
              </a:ext>
            </a:extLst>
          </p:cNvPr>
          <p:cNvSpPr txBox="1"/>
          <p:nvPr/>
        </p:nvSpPr>
        <p:spPr>
          <a:xfrm>
            <a:off x="2093509" y="5758477"/>
            <a:ext cx="1299411" cy="246221"/>
          </a:xfrm>
          <a:prstGeom prst="rect">
            <a:avLst/>
          </a:prstGeom>
          <a:noFill/>
        </p:spPr>
        <p:txBody>
          <a:bodyPr wrap="square" rtlCol="0">
            <a:spAutoFit/>
          </a:bodyPr>
          <a:lstStyle/>
          <a:p>
            <a:r>
              <a:rPr lang="fr-FR" sz="1000" dirty="0">
                <a:latin typeface="Georgia" panose="02040502050405020303" pitchFamily="18" charset="0"/>
              </a:rPr>
              <a:t>La chouette effraie </a:t>
            </a:r>
          </a:p>
        </p:txBody>
      </p:sp>
    </p:spTree>
    <p:extLst>
      <p:ext uri="{BB962C8B-B14F-4D97-AF65-F5344CB8AC3E}">
        <p14:creationId xmlns:p14="http://schemas.microsoft.com/office/powerpoint/2010/main" val="328569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F8E0C33-A8DF-5D1C-9B23-8A4AB140B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8241" y="1788154"/>
            <a:ext cx="3491346" cy="2618510"/>
          </a:xfrm>
          <a:prstGeom prst="rect">
            <a:avLst/>
          </a:prstGeom>
        </p:spPr>
      </p:pic>
      <p:pic>
        <p:nvPicPr>
          <p:cNvPr id="5" name="Image 4">
            <a:extLst>
              <a:ext uri="{FF2B5EF4-FFF2-40B4-BE49-F238E27FC236}">
                <a16:creationId xmlns:a16="http://schemas.microsoft.com/office/drawing/2014/main" id="{A3007D09-662C-BB3B-7F4A-B81370AA4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161774" y="1851274"/>
            <a:ext cx="5604090" cy="3007897"/>
          </a:xfrm>
          <a:prstGeom prst="rect">
            <a:avLst/>
          </a:prstGeom>
        </p:spPr>
      </p:pic>
      <p:pic>
        <p:nvPicPr>
          <p:cNvPr id="4" name="Image 3">
            <a:extLst>
              <a:ext uri="{FF2B5EF4-FFF2-40B4-BE49-F238E27FC236}">
                <a16:creationId xmlns:a16="http://schemas.microsoft.com/office/drawing/2014/main" id="{CB7C33B5-3A90-035B-1AE2-3F27128469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841597" y="1549188"/>
            <a:ext cx="4816091" cy="3612069"/>
          </a:xfrm>
          <a:prstGeom prst="rect">
            <a:avLst/>
          </a:prstGeom>
        </p:spPr>
      </p:pic>
      <p:sp>
        <p:nvSpPr>
          <p:cNvPr id="2" name="ZoneTexte 1">
            <a:extLst>
              <a:ext uri="{FF2B5EF4-FFF2-40B4-BE49-F238E27FC236}">
                <a16:creationId xmlns:a16="http://schemas.microsoft.com/office/drawing/2014/main" id="{9C0DBFB0-349A-4232-E585-D1FED43210DD}"/>
              </a:ext>
            </a:extLst>
          </p:cNvPr>
          <p:cNvSpPr txBox="1"/>
          <p:nvPr/>
        </p:nvSpPr>
        <p:spPr>
          <a:xfrm>
            <a:off x="3907771" y="4497015"/>
            <a:ext cx="3904734" cy="707886"/>
          </a:xfrm>
          <a:prstGeom prst="rect">
            <a:avLst/>
          </a:prstGeom>
          <a:noFill/>
        </p:spPr>
        <p:txBody>
          <a:bodyPr wrap="square" rtlCol="0">
            <a:spAutoFit/>
          </a:bodyPr>
          <a:lstStyle/>
          <a:p>
            <a:r>
              <a:rPr lang="fr-FR" sz="1000" dirty="0">
                <a:latin typeface="Georgia" panose="02040502050405020303" pitchFamily="18" charset="0"/>
              </a:rPr>
              <a:t>Souche du chêne remarquable  </a:t>
            </a:r>
            <a:r>
              <a:rPr lang="fr-FR" sz="1000" dirty="0" err="1">
                <a:latin typeface="Georgia" panose="02040502050405020303" pitchFamily="18" charset="0"/>
              </a:rPr>
              <a:t>Boppe</a:t>
            </a:r>
            <a:r>
              <a:rPr lang="fr-FR" sz="1000" dirty="0">
                <a:latin typeface="Georgia" panose="02040502050405020303" pitchFamily="18" charset="0"/>
              </a:rPr>
              <a:t> (4,41 m de circonférence)</a:t>
            </a:r>
          </a:p>
          <a:p>
            <a:r>
              <a:rPr lang="fr-FR" sz="1000" dirty="0">
                <a:latin typeface="Georgia" panose="02040502050405020303" pitchFamily="18" charset="0"/>
              </a:rPr>
              <a:t>Foudroyé en 1934 après avoir pâti du piétinement par les visiteurs du sol environnant.</a:t>
            </a:r>
          </a:p>
          <a:p>
            <a:r>
              <a:rPr lang="fr-FR" sz="1000" dirty="0">
                <a:latin typeface="Georgia" panose="02040502050405020303" pitchFamily="18" charset="0"/>
              </a:rPr>
              <a:t>Hauteur :47 m      Age indéterminé (estimé entre 275 et 485 ans)  </a:t>
            </a:r>
          </a:p>
        </p:txBody>
      </p:sp>
      <p:sp>
        <p:nvSpPr>
          <p:cNvPr id="6" name="ZoneTexte 5">
            <a:extLst>
              <a:ext uri="{FF2B5EF4-FFF2-40B4-BE49-F238E27FC236}">
                <a16:creationId xmlns:a16="http://schemas.microsoft.com/office/drawing/2014/main" id="{3150E461-FC29-8CB2-9542-2FBC334F8C51}"/>
              </a:ext>
            </a:extLst>
          </p:cNvPr>
          <p:cNvSpPr txBox="1"/>
          <p:nvPr/>
        </p:nvSpPr>
        <p:spPr>
          <a:xfrm>
            <a:off x="136322" y="6157268"/>
            <a:ext cx="3080120" cy="553998"/>
          </a:xfrm>
          <a:prstGeom prst="rect">
            <a:avLst/>
          </a:prstGeom>
          <a:noFill/>
        </p:spPr>
        <p:txBody>
          <a:bodyPr wrap="square" rtlCol="0">
            <a:spAutoFit/>
          </a:bodyPr>
          <a:lstStyle/>
          <a:p>
            <a:r>
              <a:rPr lang="fr-FR" sz="1000" dirty="0">
                <a:latin typeface="Georgia" panose="02040502050405020303" pitchFamily="18" charset="0"/>
              </a:rPr>
              <a:t>La futaie des Clos renferme de superbes chênes multiséculaires qui sont aujourd’hui compris dans une zone de sénescence  </a:t>
            </a:r>
          </a:p>
        </p:txBody>
      </p:sp>
      <p:sp>
        <p:nvSpPr>
          <p:cNvPr id="7" name="ZoneTexte 6">
            <a:extLst>
              <a:ext uri="{FF2B5EF4-FFF2-40B4-BE49-F238E27FC236}">
                <a16:creationId xmlns:a16="http://schemas.microsoft.com/office/drawing/2014/main" id="{8AB2A838-3228-4B92-A43E-58CF04932D4B}"/>
              </a:ext>
            </a:extLst>
          </p:cNvPr>
          <p:cNvSpPr txBox="1"/>
          <p:nvPr/>
        </p:nvSpPr>
        <p:spPr>
          <a:xfrm>
            <a:off x="8406063" y="5910823"/>
            <a:ext cx="3785937" cy="246221"/>
          </a:xfrm>
          <a:prstGeom prst="rect">
            <a:avLst/>
          </a:prstGeom>
          <a:noFill/>
        </p:spPr>
        <p:txBody>
          <a:bodyPr wrap="square" rtlCol="0">
            <a:spAutoFit/>
          </a:bodyPr>
          <a:lstStyle/>
          <a:p>
            <a:r>
              <a:rPr lang="fr-FR" sz="1000" dirty="0">
                <a:latin typeface="Georgia" panose="02040502050405020303" pitchFamily="18" charset="0"/>
              </a:rPr>
              <a:t>Les chênes destinés à l’abattage sont coupés au bout de 180 ans</a:t>
            </a:r>
          </a:p>
        </p:txBody>
      </p:sp>
    </p:spTree>
    <p:extLst>
      <p:ext uri="{BB962C8B-B14F-4D97-AF65-F5344CB8AC3E}">
        <p14:creationId xmlns:p14="http://schemas.microsoft.com/office/powerpoint/2010/main" val="3559445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DB5322F-2021-E6AD-1880-EC24BD9F4D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3486"/>
            <a:ext cx="12192000" cy="9143999"/>
          </a:xfrm>
          <a:prstGeom prst="rect">
            <a:avLst/>
          </a:prstGeom>
        </p:spPr>
      </p:pic>
    </p:spTree>
    <p:extLst>
      <p:ext uri="{BB962C8B-B14F-4D97-AF65-F5344CB8AC3E}">
        <p14:creationId xmlns:p14="http://schemas.microsoft.com/office/powerpoint/2010/main" val="50156762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TotalTime>
  <Words>535</Words>
  <Application>Microsoft Office PowerPoint</Application>
  <PresentationFormat>Grand écran</PresentationFormat>
  <Paragraphs>42</Paragraphs>
  <Slides>10</Slides>
  <Notes>2</Notes>
  <HiddenSlides>0</HiddenSlides>
  <MMClips>0</MMClips>
  <ScaleCrop>false</ScaleCrop>
  <HeadingPairs>
    <vt:vector size="4" baseType="variant">
      <vt:variant>
        <vt:lpstr>Thème</vt:lpstr>
      </vt:variant>
      <vt:variant>
        <vt:i4>1</vt:i4>
      </vt:variant>
      <vt:variant>
        <vt:lpstr>Titres des diapositives</vt:lpstr>
      </vt:variant>
      <vt:variant>
        <vt:i4>10</vt:i4>
      </vt:variant>
    </vt:vector>
  </HeadingPairs>
  <TitlesOfParts>
    <vt:vector size="11"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CLOSSET FRANCOIS</dc:creator>
  <cp:lastModifiedBy>Marcel Goudal</cp:lastModifiedBy>
  <cp:revision>32</cp:revision>
  <dcterms:created xsi:type="dcterms:W3CDTF">2026-10-06T19:34:37Z</dcterms:created>
  <dcterms:modified xsi:type="dcterms:W3CDTF">2026-10-09T08:51:20Z</dcterms:modified>
</cp:coreProperties>
</file>